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3651" autoAdjust="0"/>
  </p:normalViewPr>
  <p:slideViewPr>
    <p:cSldViewPr>
      <p:cViewPr varScale="1">
        <p:scale>
          <a:sx n="109" d="100"/>
          <a:sy n="109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55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02D76-6718-4BF1-B497-CF9F1B72FA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79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1B446F-534A-47A5-8266-D58ADF6309FC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31A9AE-CDC7-49E1-8B17-8C1922B774D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362456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" pitchFamily="34" charset="0"/>
                <a:cs typeface="Segoe UI" pitchFamily="34" charset="0"/>
              </a:rPr>
              <a:t>2019 New Jersey TDB Update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04853"/>
              </p:ext>
            </p:extLst>
          </p:nvPr>
        </p:nvGraphicFramePr>
        <p:xfrm>
          <a:off x="800100" y="1828800"/>
          <a:ext cx="7391400" cy="3310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2019</a:t>
                      </a:r>
                      <a:endParaRPr lang="en-US" b="1" u="sng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2018</a:t>
                      </a:r>
                      <a:endParaRPr lang="en-US" b="1" u="sng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2017</a:t>
                      </a:r>
                      <a:endParaRPr lang="en-US" b="1" u="sng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2016</a:t>
                      </a:r>
                      <a:endParaRPr lang="en-US" b="1" u="sng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2015</a:t>
                      </a:r>
                      <a:endParaRPr lang="en-US" b="1" u="sng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4597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Maximum Weekly Benefit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$650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$637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$633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$615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$604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780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Taxable Wage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$34,400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$33,700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$33,500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$32,600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$32,000</a:t>
                      </a:r>
                    </a:p>
                  </a:txBody>
                  <a:tcPr anchor="ctr"/>
                </a:tc>
              </a:tr>
              <a:tr h="44597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Alternative Earnings Test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$8,600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$8,500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$8,400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$8,400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$8,300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445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Employee Contribution</a:t>
                      </a:r>
                      <a:r>
                        <a:rPr lang="en-US" sz="1400" b="0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Rate</a:t>
                      </a:r>
                      <a:endParaRPr lang="en-US" sz="1400" b="0" dirty="0" smtClean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$.17/$100</a:t>
                      </a:r>
                      <a:r>
                        <a:rPr lang="en-US" sz="1600" b="0" i="1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of taxable wages</a:t>
                      </a:r>
                      <a:endParaRPr lang="en-US" sz="1600" b="0" i="1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$.19/$100</a:t>
                      </a:r>
                      <a:r>
                        <a:rPr lang="en-US" sz="1600" b="0" i="1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of taxable wages</a:t>
                      </a:r>
                      <a:endParaRPr lang="en-US" sz="1600" b="0" i="1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$.24/$100 of taxable wages</a:t>
                      </a:r>
                      <a:endParaRPr lang="en-US" sz="1600" b="0" i="1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$.20/$100</a:t>
                      </a:r>
                      <a:r>
                        <a:rPr lang="en-US" sz="1600" b="0" i="1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of taxable wages </a:t>
                      </a:r>
                      <a:endParaRPr lang="en-US" sz="1600" b="0" i="1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$.25/$100</a:t>
                      </a:r>
                      <a:r>
                        <a:rPr lang="en-US" sz="1600" b="0" i="1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of taxable wages</a:t>
                      </a:r>
                      <a:endParaRPr lang="en-US" sz="1600" b="0" i="1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4"/>
          <p:cNvSpPr txBox="1">
            <a:spLocks/>
          </p:cNvSpPr>
          <p:nvPr/>
        </p:nvSpPr>
        <p:spPr>
          <a:xfrm>
            <a:off x="609600" y="4800600"/>
            <a:ext cx="7772400" cy="13917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i="1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Most recent NJ TDB assessment is $.000213 multiplied by taxable wages</a:t>
            </a:r>
            <a:endParaRPr lang="en-US" sz="1800" i="1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56699"/>
              </p:ext>
            </p:extLst>
          </p:nvPr>
        </p:nvGraphicFramePr>
        <p:xfrm>
          <a:off x="609599" y="1676400"/>
          <a:ext cx="7772400" cy="4576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0800"/>
                <a:gridCol w="2590800"/>
                <a:gridCol w="2590800"/>
              </a:tblGrid>
              <a:tr h="152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Private Insurance Carrier</a:t>
                      </a:r>
                      <a:endParaRPr lang="en-US" sz="1200" b="1" u="sng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State Fund</a:t>
                      </a:r>
                      <a:endParaRPr lang="en-US" sz="1200" b="1" u="sng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445970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Toll</a:t>
                      </a:r>
                      <a:r>
                        <a:rPr lang="en-US" sz="1200" b="0" i="0" u="none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Free 800 Number for Claims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Yes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Not Available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780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Access</a:t>
                      </a:r>
                      <a:r>
                        <a:rPr lang="en-US" sz="1200" b="0" i="0" u="none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to Claim Examiner Assigned to Policyholder</a:t>
                      </a:r>
                      <a:endParaRPr lang="en-US" sz="1200" b="0" i="0" u="none" dirty="0" smtClean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</a:tr>
              <a:tr h="445970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State Assessment Fees</a:t>
                      </a:r>
                      <a:endParaRPr lang="en-US" sz="1200" b="0" i="0" u="none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None,</a:t>
                      </a:r>
                      <a:r>
                        <a:rPr lang="en-US" sz="1200" b="0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Private Carrier will pay this fee on behalf of the employer for the policy years covered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Yes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445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Availability to Increase Weekly Benefits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Yes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Not Available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445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Additional Services such as Claim Diagnostic</a:t>
                      </a:r>
                      <a:r>
                        <a:rPr lang="en-US" sz="1200" b="0" i="0" u="none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Reports, W2 Services, FICA Match Services, etc.</a:t>
                      </a:r>
                      <a:endParaRPr lang="en-US" sz="1200" b="0" i="0" u="none" dirty="0" smtClean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Yes</a:t>
                      </a:r>
                      <a:r>
                        <a:rPr lang="en-US" sz="1200" b="0" i="0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(Available on a case by case basis)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Not Available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445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Multi-Year Rate Guarantees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Yes</a:t>
                      </a:r>
                      <a:r>
                        <a:rPr lang="en-US" sz="1200" b="0" i="0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(subject to loss experience)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Not Available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445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Average Claim Turnaround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3-5</a:t>
                      </a:r>
                      <a:r>
                        <a:rPr lang="en-US" sz="1200" b="0" i="0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Business Days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3 Week</a:t>
                      </a:r>
                      <a:r>
                        <a:rPr lang="en-US" sz="1200" b="0" i="0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Minimum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445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Frequency</a:t>
                      </a:r>
                      <a:r>
                        <a:rPr lang="en-US" sz="1200" b="0" i="0" u="none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of Claim Payments</a:t>
                      </a:r>
                      <a:endParaRPr lang="en-US" sz="1200" b="0" i="0" u="none" dirty="0" smtClean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Weekly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Bi-Weekly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8792"/>
            <a:ext cx="7772400" cy="1362456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" pitchFamily="34" charset="0"/>
                <a:cs typeface="Segoe UI" pitchFamily="34" charset="0"/>
              </a:rPr>
              <a:t>Benefits of Privatizing NJ TDB Benefits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63768" y="533400"/>
            <a:ext cx="7772400" cy="1362456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" pitchFamily="34" charset="0"/>
                <a:cs typeface="Segoe UI" pitchFamily="34" charset="0"/>
              </a:rPr>
              <a:t>Please reach out to one of our NJ TDB Team Members to assist you with securing meaningful savings for your client:</a:t>
            </a:r>
            <a:endParaRPr lang="en-US" sz="2000" dirty="0">
              <a:solidFill>
                <a:schemeClr val="accent2">
                  <a:lumMod val="40000"/>
                  <a:lumOff val="6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85800" y="609600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600" dirty="0">
              <a:solidFill>
                <a:schemeClr val="accent2">
                  <a:lumMod val="40000"/>
                  <a:lumOff val="6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635864"/>
              </p:ext>
            </p:extLst>
          </p:nvPr>
        </p:nvGraphicFramePr>
        <p:xfrm>
          <a:off x="266699" y="2464939"/>
          <a:ext cx="8610601" cy="16302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5632"/>
                <a:gridCol w="2816552"/>
                <a:gridCol w="2287216"/>
                <a:gridCol w="1981201"/>
              </a:tblGrid>
              <a:tr h="27780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Team</a:t>
                      </a:r>
                      <a:r>
                        <a:rPr lang="en-US" sz="1200" b="1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Member</a:t>
                      </a:r>
                      <a:endParaRPr lang="en-US" sz="12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Title</a:t>
                      </a:r>
                      <a:endParaRPr lang="en-US" sz="12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Email Address</a:t>
                      </a:r>
                      <a:endParaRPr lang="en-US" sz="12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Extension</a:t>
                      </a:r>
                      <a:endParaRPr lang="en-US" sz="12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</a:tr>
              <a:tr h="27049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Anthony Cortese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Senior Vice President – Principal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Abcortese@rwarnerinc.com 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Segoe UI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718.477.7370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9" marB="45729"/>
                </a:tc>
              </a:tr>
              <a:tr h="27049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Mark Wintjen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Assistant</a:t>
                      </a:r>
                      <a:r>
                        <a:rPr lang="en-US" sz="1100" b="1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Vice President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Mwintjen@rwarnerinc.com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Segoe UI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718.477.7371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9" marB="45729"/>
                </a:tc>
              </a:tr>
              <a:tr h="2704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Fitzroy Blackman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Account Representative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Fblackman@rwarnerinc.com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Segoe UI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718.477.7374</a:t>
                      </a:r>
                      <a:endParaRPr lang="en-US" sz="1100" b="1" dirty="0">
                        <a:latin typeface="Segoe UI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9" marB="45729"/>
                </a:tc>
              </a:tr>
              <a:tr h="27049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Kimberly Machnach</a:t>
                      </a:r>
                      <a:endParaRPr lang="en-US" sz="11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Account Representative</a:t>
                      </a:r>
                      <a:endParaRPr lang="en-US" sz="11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Kmachnach@rwarnerinc.com</a:t>
                      </a:r>
                      <a:endParaRPr lang="en-US" sz="11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Segoe UI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718.477.7383</a:t>
                      </a:r>
                    </a:p>
                  </a:txBody>
                  <a:tcPr marT="45729" marB="45729"/>
                </a:tc>
              </a:tr>
              <a:tr h="27049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Gabrielle</a:t>
                      </a:r>
                      <a:r>
                        <a:rPr lang="en-US" sz="1100" b="1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Balestrieri</a:t>
                      </a:r>
                      <a:endParaRPr lang="en-US" sz="11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Account Representative</a:t>
                      </a:r>
                      <a:endParaRPr lang="en-US" sz="11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Gbalestrieri@rwarnerinc.com</a:t>
                      </a:r>
                      <a:endParaRPr lang="en-US" sz="11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Segoe UI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718.737.7282</a:t>
                      </a:r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8" name="Title 4"/>
          <p:cNvSpPr txBox="1">
            <a:spLocks/>
          </p:cNvSpPr>
          <p:nvPr/>
        </p:nvSpPr>
        <p:spPr>
          <a:xfrm>
            <a:off x="381000" y="4191000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" pitchFamily="34" charset="0"/>
                <a:cs typeface="Segoe UI" pitchFamily="34" charset="0"/>
              </a:rPr>
              <a:t>NJ TDB Questionnaire can be found on our website; Rwarnerinc.com</a:t>
            </a:r>
          </a:p>
        </p:txBody>
      </p:sp>
    </p:spTree>
    <p:extLst>
      <p:ext uri="{BB962C8B-B14F-4D97-AF65-F5344CB8AC3E}">
        <p14:creationId xmlns:p14="http://schemas.microsoft.com/office/powerpoint/2010/main" val="1452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12171</TotalTime>
  <Words>289</Words>
  <Application>Microsoft Office PowerPoint</Application>
  <PresentationFormat>On-screen Show (4:3)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Constantia</vt:lpstr>
      <vt:lpstr>Segoe UI</vt:lpstr>
      <vt:lpstr>Wingdings 2</vt:lpstr>
      <vt:lpstr>Flow</vt:lpstr>
      <vt:lpstr>2019 New Jersey TDB Update</vt:lpstr>
      <vt:lpstr>Benefits of Privatizing NJ TDB Benefits</vt:lpstr>
      <vt:lpstr>Please reach out to one of our NJ TDB Team Members to assist you with securing meaningful savings for your client: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conference</dc:creator>
  <cp:lastModifiedBy>Brian Farsi</cp:lastModifiedBy>
  <cp:revision>178</cp:revision>
  <cp:lastPrinted>2013-09-09T20:05:36Z</cp:lastPrinted>
  <dcterms:created xsi:type="dcterms:W3CDTF">2012-08-24T15:06:44Z</dcterms:created>
  <dcterms:modified xsi:type="dcterms:W3CDTF">2018-10-05T17:55:52Z</dcterms:modified>
</cp:coreProperties>
</file>