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handoutMasterIdLst>
    <p:handoutMasterId r:id="rId5"/>
  </p:handoutMasterIdLst>
  <p:sldIdLst>
    <p:sldId id="256" r:id="rId2"/>
    <p:sldId id="257" r:id="rId3"/>
    <p:sldId id="258" r:id="rId4"/>
  </p:sldIdLst>
  <p:sldSz cx="9144000" cy="6858000" type="screen4x3"/>
  <p:notesSz cx="9236075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8" userDrawn="1">
          <p15:clr>
            <a:srgbClr val="A4A3A4"/>
          </p15:clr>
        </p15:guide>
        <p15:guide id="2" pos="290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40" autoAdjust="0"/>
    <p:restoredTop sz="93651" autoAdjust="0"/>
  </p:normalViewPr>
  <p:slideViewPr>
    <p:cSldViewPr>
      <p:cViewPr varScale="1">
        <p:scale>
          <a:sx n="109" d="100"/>
          <a:sy n="109" d="100"/>
        </p:scale>
        <p:origin x="174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552" y="-102"/>
      </p:cViewPr>
      <p:guideLst>
        <p:guide orient="horz" pos="2208"/>
        <p:guide pos="29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02299" cy="3505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02299" cy="3505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31639" y="6658664"/>
            <a:ext cx="4002299" cy="3505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C02D76-6718-4BF1-B497-CF9F1B72FA3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0792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B446F-534A-47A5-8266-D58ADF6309FC}" type="datetimeFigureOut">
              <a:rPr lang="en-US" smtClean="0"/>
              <a:pPr/>
              <a:t>10/5/2018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1A9AE-CDC7-49E1-8B17-8C1922B774D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B446F-534A-47A5-8266-D58ADF6309FC}" type="datetimeFigureOut">
              <a:rPr lang="en-US" smtClean="0"/>
              <a:pPr/>
              <a:t>10/5/2018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1A9AE-CDC7-49E1-8B17-8C1922B774D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B446F-534A-47A5-8266-D58ADF6309FC}" type="datetimeFigureOut">
              <a:rPr lang="en-US" smtClean="0"/>
              <a:pPr/>
              <a:t>10/5/2018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1A9AE-CDC7-49E1-8B17-8C1922B774D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B446F-534A-47A5-8266-D58ADF6309FC}" type="datetimeFigureOut">
              <a:rPr lang="en-US" smtClean="0"/>
              <a:pPr/>
              <a:t>10/5/2018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1A9AE-CDC7-49E1-8B17-8C1922B774D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B446F-534A-47A5-8266-D58ADF6309FC}" type="datetimeFigureOut">
              <a:rPr lang="en-US" smtClean="0"/>
              <a:pPr/>
              <a:t>10/5/2018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1A9AE-CDC7-49E1-8B17-8C1922B774D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B446F-534A-47A5-8266-D58ADF6309FC}" type="datetimeFigureOut">
              <a:rPr lang="en-US" smtClean="0"/>
              <a:pPr/>
              <a:t>10/5/2018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1A9AE-CDC7-49E1-8B17-8C1922B774D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B446F-534A-47A5-8266-D58ADF6309FC}" type="datetimeFigureOut">
              <a:rPr lang="en-US" smtClean="0"/>
              <a:pPr/>
              <a:t>10/5/2018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1A9AE-CDC7-49E1-8B17-8C1922B774D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B446F-534A-47A5-8266-D58ADF6309FC}" type="datetimeFigureOut">
              <a:rPr lang="en-US" smtClean="0"/>
              <a:pPr/>
              <a:t>10/5/2018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1A9AE-CDC7-49E1-8B17-8C1922B774D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B446F-534A-47A5-8266-D58ADF6309FC}" type="datetimeFigureOut">
              <a:rPr lang="en-US" smtClean="0"/>
              <a:pPr/>
              <a:t>10/5/2018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1A9AE-CDC7-49E1-8B17-8C1922B774D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B446F-534A-47A5-8266-D58ADF6309FC}" type="datetimeFigureOut">
              <a:rPr lang="en-US" smtClean="0"/>
              <a:pPr/>
              <a:t>10/5/2018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1A9AE-CDC7-49E1-8B17-8C1922B774D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B446F-534A-47A5-8266-D58ADF6309FC}" type="datetimeFigureOut">
              <a:rPr lang="en-US" smtClean="0"/>
              <a:pPr/>
              <a:t>10/5/2018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C31A9AE-CDC7-49E1-8B17-8C1922B774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11B446F-534A-47A5-8266-D58ADF6309FC}" type="datetimeFigureOut">
              <a:rPr lang="en-US" smtClean="0"/>
              <a:pPr/>
              <a:t>10/5/2018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C31A9AE-CDC7-49E1-8B17-8C1922B774D2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09600" y="0"/>
            <a:ext cx="7772400" cy="1362456"/>
          </a:xfrm>
        </p:spPr>
        <p:txBody>
          <a:bodyPr/>
          <a:lstStyle/>
          <a:p>
            <a:pPr algn="ctr"/>
            <a:r>
              <a:rPr lang="en-US" sz="36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Segoe UI" pitchFamily="34" charset="0"/>
                <a:cs typeface="Segoe UI" pitchFamily="34" charset="0"/>
              </a:rPr>
              <a:t>2019 New Jersey TDB Update</a:t>
            </a:r>
            <a:endParaRPr lang="en-US" sz="3600" dirty="0">
              <a:solidFill>
                <a:schemeClr val="accent2">
                  <a:lumMod val="40000"/>
                  <a:lumOff val="60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2004853"/>
              </p:ext>
            </p:extLst>
          </p:nvPr>
        </p:nvGraphicFramePr>
        <p:xfrm>
          <a:off x="800100" y="1828800"/>
          <a:ext cx="7391400" cy="331028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31900"/>
                <a:gridCol w="1231900"/>
                <a:gridCol w="1231900"/>
                <a:gridCol w="1231900"/>
                <a:gridCol w="1231900"/>
                <a:gridCol w="1231900"/>
              </a:tblGrid>
              <a:tr h="457200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bg1"/>
                        </a:solidFill>
                        <a:latin typeface="Segoe UI" pitchFamily="34" charset="0"/>
                        <a:cs typeface="Segoe U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u="sng" dirty="0" smtClean="0">
                          <a:solidFill>
                            <a:schemeClr val="bg1"/>
                          </a:solidFill>
                          <a:latin typeface="Segoe UI" pitchFamily="34" charset="0"/>
                          <a:cs typeface="Segoe UI" pitchFamily="34" charset="0"/>
                        </a:rPr>
                        <a:t>2019</a:t>
                      </a:r>
                      <a:endParaRPr lang="en-US" b="1" u="sng" dirty="0">
                        <a:solidFill>
                          <a:schemeClr val="bg1"/>
                        </a:solidFill>
                        <a:latin typeface="Segoe UI" pitchFamily="34" charset="0"/>
                        <a:cs typeface="Segoe U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u="sng" dirty="0" smtClean="0">
                          <a:solidFill>
                            <a:schemeClr val="bg1"/>
                          </a:solidFill>
                          <a:latin typeface="Segoe UI" pitchFamily="34" charset="0"/>
                          <a:cs typeface="Segoe UI" pitchFamily="34" charset="0"/>
                        </a:rPr>
                        <a:t>2018</a:t>
                      </a:r>
                      <a:endParaRPr lang="en-US" b="1" u="sng" dirty="0">
                        <a:solidFill>
                          <a:schemeClr val="bg1"/>
                        </a:solidFill>
                        <a:latin typeface="Segoe UI" pitchFamily="34" charset="0"/>
                        <a:cs typeface="Segoe U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u="sng" dirty="0" smtClean="0">
                          <a:solidFill>
                            <a:schemeClr val="bg1"/>
                          </a:solidFill>
                          <a:latin typeface="Segoe UI" pitchFamily="34" charset="0"/>
                          <a:cs typeface="Segoe UI" pitchFamily="34" charset="0"/>
                        </a:rPr>
                        <a:t>2017</a:t>
                      </a:r>
                      <a:endParaRPr lang="en-US" b="1" u="sng" dirty="0">
                        <a:solidFill>
                          <a:schemeClr val="bg1"/>
                        </a:solidFill>
                        <a:latin typeface="Segoe UI" pitchFamily="34" charset="0"/>
                        <a:cs typeface="Segoe U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u="sng" dirty="0" smtClean="0">
                          <a:solidFill>
                            <a:schemeClr val="bg1"/>
                          </a:solidFill>
                          <a:latin typeface="Segoe UI" pitchFamily="34" charset="0"/>
                          <a:cs typeface="Segoe UI" pitchFamily="34" charset="0"/>
                        </a:rPr>
                        <a:t>2016</a:t>
                      </a:r>
                      <a:endParaRPr lang="en-US" b="1" u="sng" dirty="0">
                        <a:solidFill>
                          <a:schemeClr val="bg1"/>
                        </a:solidFill>
                        <a:latin typeface="Segoe UI" pitchFamily="34" charset="0"/>
                        <a:cs typeface="Segoe U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u="sng" dirty="0" smtClean="0">
                          <a:solidFill>
                            <a:schemeClr val="bg1"/>
                          </a:solidFill>
                          <a:latin typeface="Segoe UI" pitchFamily="34" charset="0"/>
                          <a:cs typeface="Segoe UI" pitchFamily="34" charset="0"/>
                        </a:rPr>
                        <a:t>2015</a:t>
                      </a:r>
                      <a:endParaRPr lang="en-US" b="1" u="sng" dirty="0">
                        <a:solidFill>
                          <a:schemeClr val="bg1"/>
                        </a:solidFill>
                        <a:latin typeface="Segoe UI" pitchFamily="34" charset="0"/>
                        <a:cs typeface="Segoe UI" pitchFamily="34" charset="0"/>
                      </a:endParaRPr>
                    </a:p>
                  </a:txBody>
                  <a:tcPr/>
                </a:tc>
              </a:tr>
              <a:tr h="445970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bg1"/>
                          </a:solidFill>
                          <a:latin typeface="Segoe UI" pitchFamily="34" charset="0"/>
                          <a:cs typeface="Segoe UI" pitchFamily="34" charset="0"/>
                        </a:rPr>
                        <a:t>Maximum Weekly Benefit</a:t>
                      </a:r>
                      <a:endParaRPr lang="en-US" sz="1400" b="0" dirty="0">
                        <a:solidFill>
                          <a:schemeClr val="bg1"/>
                        </a:solidFill>
                        <a:latin typeface="Segoe UI" pitchFamily="34" charset="0"/>
                        <a:cs typeface="Segoe U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Segoe UI" pitchFamily="34" charset="0"/>
                          <a:cs typeface="Segoe UI" pitchFamily="34" charset="0"/>
                        </a:rPr>
                        <a:t>$650</a:t>
                      </a:r>
                      <a:endParaRPr lang="en-US" sz="1600" b="0" dirty="0">
                        <a:solidFill>
                          <a:schemeClr val="bg1"/>
                        </a:solidFill>
                        <a:latin typeface="Segoe UI" pitchFamily="34" charset="0"/>
                        <a:cs typeface="Segoe U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Segoe UI" pitchFamily="34" charset="0"/>
                          <a:cs typeface="Segoe UI" pitchFamily="34" charset="0"/>
                        </a:rPr>
                        <a:t>$637</a:t>
                      </a:r>
                      <a:endParaRPr lang="en-US" sz="1600" b="0" dirty="0">
                        <a:solidFill>
                          <a:schemeClr val="bg1"/>
                        </a:solidFill>
                        <a:latin typeface="Segoe UI" pitchFamily="34" charset="0"/>
                        <a:cs typeface="Segoe U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Segoe UI" pitchFamily="34" charset="0"/>
                          <a:cs typeface="Segoe UI" pitchFamily="34" charset="0"/>
                        </a:rPr>
                        <a:t>$633</a:t>
                      </a:r>
                      <a:endParaRPr lang="en-US" sz="1600" b="0" dirty="0">
                        <a:solidFill>
                          <a:schemeClr val="bg1"/>
                        </a:solidFill>
                        <a:latin typeface="Segoe UI" pitchFamily="34" charset="0"/>
                        <a:cs typeface="Segoe U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Segoe UI" pitchFamily="34" charset="0"/>
                          <a:cs typeface="Segoe UI" pitchFamily="34" charset="0"/>
                        </a:rPr>
                        <a:t>$615</a:t>
                      </a:r>
                      <a:endParaRPr lang="en-US" sz="1600" b="0" dirty="0">
                        <a:solidFill>
                          <a:schemeClr val="bg1"/>
                        </a:solidFill>
                        <a:latin typeface="Segoe UI" pitchFamily="34" charset="0"/>
                        <a:cs typeface="Segoe U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Segoe UI" pitchFamily="34" charset="0"/>
                          <a:cs typeface="Segoe UI" pitchFamily="34" charset="0"/>
                        </a:rPr>
                        <a:t>$604</a:t>
                      </a:r>
                      <a:endParaRPr lang="en-US" sz="1600" b="0" dirty="0">
                        <a:solidFill>
                          <a:schemeClr val="bg1"/>
                        </a:solidFill>
                        <a:latin typeface="Segoe UI" pitchFamily="34" charset="0"/>
                        <a:cs typeface="Segoe UI" pitchFamily="34" charset="0"/>
                      </a:endParaRPr>
                    </a:p>
                  </a:txBody>
                  <a:tcPr anchor="ctr"/>
                </a:tc>
              </a:tr>
              <a:tr h="78044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solidFill>
                            <a:schemeClr val="bg1"/>
                          </a:solidFill>
                          <a:latin typeface="Segoe UI" pitchFamily="34" charset="0"/>
                          <a:cs typeface="Segoe UI" pitchFamily="34" charset="0"/>
                        </a:rPr>
                        <a:t>Taxable Wage Base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Segoe UI" pitchFamily="34" charset="0"/>
                          <a:cs typeface="Segoe UI" pitchFamily="34" charset="0"/>
                        </a:rPr>
                        <a:t>$34,400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Segoe UI" pitchFamily="34" charset="0"/>
                          <a:cs typeface="Segoe UI" pitchFamily="34" charset="0"/>
                        </a:rPr>
                        <a:t>$33,700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Segoe UI" pitchFamily="34" charset="0"/>
                          <a:cs typeface="Segoe UI" pitchFamily="34" charset="0"/>
                        </a:rPr>
                        <a:t>$33,500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Segoe UI" pitchFamily="34" charset="0"/>
                          <a:cs typeface="Segoe UI" pitchFamily="34" charset="0"/>
                        </a:rPr>
                        <a:t>$32,600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Segoe UI" pitchFamily="34" charset="0"/>
                          <a:cs typeface="Segoe UI" pitchFamily="34" charset="0"/>
                        </a:rPr>
                        <a:t>$32,000</a:t>
                      </a:r>
                    </a:p>
                  </a:txBody>
                  <a:tcPr anchor="ctr"/>
                </a:tc>
              </a:tr>
              <a:tr h="445970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bg1"/>
                          </a:solidFill>
                          <a:latin typeface="Segoe UI" pitchFamily="34" charset="0"/>
                          <a:cs typeface="Segoe UI" pitchFamily="34" charset="0"/>
                        </a:rPr>
                        <a:t>Alternative Earnings Test</a:t>
                      </a:r>
                      <a:endParaRPr lang="en-US" sz="1400" b="0" dirty="0">
                        <a:solidFill>
                          <a:schemeClr val="bg1"/>
                        </a:solidFill>
                        <a:latin typeface="Segoe UI" pitchFamily="34" charset="0"/>
                        <a:cs typeface="Segoe U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Segoe UI" pitchFamily="34" charset="0"/>
                          <a:cs typeface="Segoe UI" pitchFamily="34" charset="0"/>
                        </a:rPr>
                        <a:t>$8,600</a:t>
                      </a:r>
                      <a:endParaRPr lang="en-US" sz="1600" b="0" dirty="0">
                        <a:solidFill>
                          <a:schemeClr val="bg1"/>
                        </a:solidFill>
                        <a:latin typeface="Segoe UI" pitchFamily="34" charset="0"/>
                        <a:cs typeface="Segoe U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Segoe UI" pitchFamily="34" charset="0"/>
                          <a:cs typeface="Segoe UI" pitchFamily="34" charset="0"/>
                        </a:rPr>
                        <a:t>$8,500</a:t>
                      </a:r>
                      <a:endParaRPr lang="en-US" sz="1600" b="0" dirty="0">
                        <a:solidFill>
                          <a:schemeClr val="bg1"/>
                        </a:solidFill>
                        <a:latin typeface="Segoe UI" pitchFamily="34" charset="0"/>
                        <a:cs typeface="Segoe U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Segoe UI" pitchFamily="34" charset="0"/>
                          <a:cs typeface="Segoe UI" pitchFamily="34" charset="0"/>
                        </a:rPr>
                        <a:t>$8,400</a:t>
                      </a:r>
                      <a:endParaRPr lang="en-US" sz="1600" b="0" dirty="0">
                        <a:solidFill>
                          <a:schemeClr val="bg1"/>
                        </a:solidFill>
                        <a:latin typeface="Segoe UI" pitchFamily="34" charset="0"/>
                        <a:cs typeface="Segoe U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Segoe UI" pitchFamily="34" charset="0"/>
                          <a:cs typeface="Segoe UI" pitchFamily="34" charset="0"/>
                        </a:rPr>
                        <a:t>$8,400</a:t>
                      </a:r>
                      <a:endParaRPr lang="en-US" sz="1600" b="0" dirty="0">
                        <a:solidFill>
                          <a:schemeClr val="bg1"/>
                        </a:solidFill>
                        <a:latin typeface="Segoe UI" pitchFamily="34" charset="0"/>
                        <a:cs typeface="Segoe U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bg1"/>
                          </a:solidFill>
                          <a:latin typeface="Segoe UI" pitchFamily="34" charset="0"/>
                          <a:cs typeface="Segoe UI" pitchFamily="34" charset="0"/>
                        </a:rPr>
                        <a:t>$8,300</a:t>
                      </a:r>
                      <a:endParaRPr lang="en-US" sz="1600" b="0" dirty="0">
                        <a:solidFill>
                          <a:schemeClr val="bg1"/>
                        </a:solidFill>
                        <a:latin typeface="Segoe UI" pitchFamily="34" charset="0"/>
                        <a:cs typeface="Segoe UI" pitchFamily="34" charset="0"/>
                      </a:endParaRPr>
                    </a:p>
                  </a:txBody>
                  <a:tcPr anchor="ctr"/>
                </a:tc>
              </a:tr>
              <a:tr h="4459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solidFill>
                            <a:schemeClr val="bg1"/>
                          </a:solidFill>
                          <a:latin typeface="Segoe UI" pitchFamily="34" charset="0"/>
                          <a:cs typeface="Segoe UI" pitchFamily="34" charset="0"/>
                        </a:rPr>
                        <a:t>Employee Contribution</a:t>
                      </a:r>
                      <a:r>
                        <a:rPr lang="en-US" sz="1400" b="0" baseline="0" dirty="0" smtClean="0">
                          <a:solidFill>
                            <a:schemeClr val="bg1"/>
                          </a:solidFill>
                          <a:latin typeface="Segoe UI" pitchFamily="34" charset="0"/>
                          <a:cs typeface="Segoe UI" pitchFamily="34" charset="0"/>
                        </a:rPr>
                        <a:t> Rate</a:t>
                      </a:r>
                      <a:endParaRPr lang="en-US" sz="1400" b="0" dirty="0" smtClean="0">
                        <a:solidFill>
                          <a:schemeClr val="bg1"/>
                        </a:solidFill>
                        <a:latin typeface="Segoe UI" pitchFamily="34" charset="0"/>
                        <a:cs typeface="Segoe U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1" dirty="0" smtClean="0">
                          <a:solidFill>
                            <a:schemeClr val="bg1"/>
                          </a:solidFill>
                          <a:latin typeface="Segoe UI" pitchFamily="34" charset="0"/>
                          <a:cs typeface="Segoe UI" pitchFamily="34" charset="0"/>
                        </a:rPr>
                        <a:t>$.17/$100</a:t>
                      </a:r>
                      <a:r>
                        <a:rPr lang="en-US" sz="1600" b="0" i="1" baseline="0" dirty="0" smtClean="0">
                          <a:solidFill>
                            <a:schemeClr val="bg1"/>
                          </a:solidFill>
                          <a:latin typeface="Segoe UI" pitchFamily="34" charset="0"/>
                          <a:cs typeface="Segoe UI" pitchFamily="34" charset="0"/>
                        </a:rPr>
                        <a:t> of taxable wages</a:t>
                      </a:r>
                      <a:endParaRPr lang="en-US" sz="1600" b="0" i="1" dirty="0">
                        <a:solidFill>
                          <a:schemeClr val="bg1"/>
                        </a:solidFill>
                        <a:latin typeface="Segoe UI" pitchFamily="34" charset="0"/>
                        <a:cs typeface="Segoe U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1" dirty="0" smtClean="0">
                          <a:solidFill>
                            <a:schemeClr val="bg1"/>
                          </a:solidFill>
                          <a:latin typeface="Segoe UI" pitchFamily="34" charset="0"/>
                          <a:cs typeface="Segoe UI" pitchFamily="34" charset="0"/>
                        </a:rPr>
                        <a:t>$.19/$100</a:t>
                      </a:r>
                      <a:r>
                        <a:rPr lang="en-US" sz="1600" b="0" i="1" baseline="0" dirty="0" smtClean="0">
                          <a:solidFill>
                            <a:schemeClr val="bg1"/>
                          </a:solidFill>
                          <a:latin typeface="Segoe UI" pitchFamily="34" charset="0"/>
                          <a:cs typeface="Segoe UI" pitchFamily="34" charset="0"/>
                        </a:rPr>
                        <a:t> of taxable wages</a:t>
                      </a:r>
                      <a:endParaRPr lang="en-US" sz="1600" b="0" i="1" dirty="0">
                        <a:solidFill>
                          <a:schemeClr val="bg1"/>
                        </a:solidFill>
                        <a:latin typeface="Segoe UI" pitchFamily="34" charset="0"/>
                        <a:cs typeface="Segoe U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1" dirty="0" smtClean="0">
                          <a:solidFill>
                            <a:schemeClr val="bg1"/>
                          </a:solidFill>
                          <a:latin typeface="Segoe UI" pitchFamily="34" charset="0"/>
                          <a:cs typeface="Segoe UI" pitchFamily="34" charset="0"/>
                        </a:rPr>
                        <a:t>$.24/$100 of taxable wages</a:t>
                      </a:r>
                      <a:endParaRPr lang="en-US" sz="1600" b="0" i="1" dirty="0">
                        <a:solidFill>
                          <a:schemeClr val="bg1"/>
                        </a:solidFill>
                        <a:latin typeface="Segoe UI" pitchFamily="34" charset="0"/>
                        <a:cs typeface="Segoe U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1" dirty="0" smtClean="0">
                          <a:solidFill>
                            <a:schemeClr val="bg1"/>
                          </a:solidFill>
                          <a:latin typeface="Segoe UI" pitchFamily="34" charset="0"/>
                          <a:cs typeface="Segoe UI" pitchFamily="34" charset="0"/>
                        </a:rPr>
                        <a:t>$.20/$100</a:t>
                      </a:r>
                      <a:r>
                        <a:rPr lang="en-US" sz="1600" b="0" i="1" baseline="0" dirty="0" smtClean="0">
                          <a:solidFill>
                            <a:schemeClr val="bg1"/>
                          </a:solidFill>
                          <a:latin typeface="Segoe UI" pitchFamily="34" charset="0"/>
                          <a:cs typeface="Segoe UI" pitchFamily="34" charset="0"/>
                        </a:rPr>
                        <a:t> of taxable wages </a:t>
                      </a:r>
                      <a:endParaRPr lang="en-US" sz="1600" b="0" i="1" dirty="0">
                        <a:solidFill>
                          <a:schemeClr val="bg1"/>
                        </a:solidFill>
                        <a:latin typeface="Segoe UI" pitchFamily="34" charset="0"/>
                        <a:cs typeface="Segoe U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1" dirty="0" smtClean="0">
                          <a:solidFill>
                            <a:schemeClr val="bg1"/>
                          </a:solidFill>
                          <a:latin typeface="Segoe UI" pitchFamily="34" charset="0"/>
                          <a:cs typeface="Segoe UI" pitchFamily="34" charset="0"/>
                        </a:rPr>
                        <a:t>$.25/$100</a:t>
                      </a:r>
                      <a:r>
                        <a:rPr lang="en-US" sz="1600" b="0" i="1" baseline="0" dirty="0" smtClean="0">
                          <a:solidFill>
                            <a:schemeClr val="bg1"/>
                          </a:solidFill>
                          <a:latin typeface="Segoe UI" pitchFamily="34" charset="0"/>
                          <a:cs typeface="Segoe UI" pitchFamily="34" charset="0"/>
                        </a:rPr>
                        <a:t> of taxable wages</a:t>
                      </a:r>
                      <a:endParaRPr lang="en-US" sz="1600" b="0" i="1" dirty="0">
                        <a:solidFill>
                          <a:schemeClr val="bg1"/>
                        </a:solidFill>
                        <a:latin typeface="Segoe UI" pitchFamily="34" charset="0"/>
                        <a:cs typeface="Segoe UI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itle 4"/>
          <p:cNvSpPr txBox="1">
            <a:spLocks/>
          </p:cNvSpPr>
          <p:nvPr/>
        </p:nvSpPr>
        <p:spPr>
          <a:xfrm>
            <a:off x="609600" y="4800600"/>
            <a:ext cx="7772400" cy="1391764"/>
          </a:xfrm>
          <a:prstGeom prst="rect">
            <a:avLst/>
          </a:prstGeom>
          <a:ln>
            <a:noFill/>
          </a:ln>
        </p:spPr>
        <p:txBody>
          <a:bodyPr vert="horz" lIns="0" tIns="0" r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5600" b="1" kern="1200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800" i="1" dirty="0" smtClean="0">
                <a:solidFill>
                  <a:schemeClr val="tx1"/>
                </a:solidFill>
                <a:latin typeface="Segoe UI" pitchFamily="34" charset="0"/>
                <a:cs typeface="Segoe UI" pitchFamily="34" charset="0"/>
              </a:rPr>
              <a:t>Most recent NJ TDB assessment is $.000213 multiplied by taxable wages</a:t>
            </a:r>
            <a:endParaRPr lang="en-US" sz="1800" i="1" dirty="0">
              <a:solidFill>
                <a:schemeClr val="tx1"/>
              </a:solidFill>
              <a:latin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2356699"/>
              </p:ext>
            </p:extLst>
          </p:nvPr>
        </p:nvGraphicFramePr>
        <p:xfrm>
          <a:off x="609599" y="1676400"/>
          <a:ext cx="7772400" cy="45760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590800"/>
                <a:gridCol w="2590800"/>
                <a:gridCol w="2590800"/>
              </a:tblGrid>
              <a:tr h="152400"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bg1"/>
                        </a:solidFill>
                        <a:latin typeface="Segoe UI" pitchFamily="34" charset="0"/>
                        <a:cs typeface="Segoe U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u="sng" dirty="0" smtClean="0">
                          <a:solidFill>
                            <a:schemeClr val="bg1"/>
                          </a:solidFill>
                          <a:latin typeface="Segoe UI" pitchFamily="34" charset="0"/>
                          <a:cs typeface="Segoe UI" pitchFamily="34" charset="0"/>
                        </a:rPr>
                        <a:t>Private Insurance Carrier</a:t>
                      </a:r>
                      <a:endParaRPr lang="en-US" sz="1200" b="1" u="sng" dirty="0">
                        <a:solidFill>
                          <a:schemeClr val="bg1"/>
                        </a:solidFill>
                        <a:latin typeface="Segoe UI" pitchFamily="34" charset="0"/>
                        <a:cs typeface="Segoe U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u="sng" dirty="0" smtClean="0">
                          <a:solidFill>
                            <a:schemeClr val="bg1"/>
                          </a:solidFill>
                          <a:latin typeface="Segoe UI" pitchFamily="34" charset="0"/>
                          <a:cs typeface="Segoe UI" pitchFamily="34" charset="0"/>
                        </a:rPr>
                        <a:t>State Fund</a:t>
                      </a:r>
                      <a:endParaRPr lang="en-US" sz="1200" b="1" u="sng" dirty="0">
                        <a:solidFill>
                          <a:schemeClr val="bg1"/>
                        </a:solidFill>
                        <a:latin typeface="Segoe UI" pitchFamily="34" charset="0"/>
                        <a:cs typeface="Segoe UI" pitchFamily="34" charset="0"/>
                      </a:endParaRPr>
                    </a:p>
                  </a:txBody>
                  <a:tcPr anchor="ctr"/>
                </a:tc>
              </a:tr>
              <a:tr h="445970"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u="none" dirty="0" smtClean="0">
                          <a:solidFill>
                            <a:schemeClr val="bg1"/>
                          </a:solidFill>
                          <a:latin typeface="Segoe UI" pitchFamily="34" charset="0"/>
                          <a:cs typeface="Segoe UI" pitchFamily="34" charset="0"/>
                        </a:rPr>
                        <a:t>Toll</a:t>
                      </a:r>
                      <a:r>
                        <a:rPr lang="en-US" sz="1200" b="0" i="0" u="none" baseline="0" dirty="0" smtClean="0">
                          <a:solidFill>
                            <a:schemeClr val="bg1"/>
                          </a:solidFill>
                          <a:latin typeface="Segoe UI" pitchFamily="34" charset="0"/>
                          <a:cs typeface="Segoe UI" pitchFamily="34" charset="0"/>
                        </a:rPr>
                        <a:t> Free 800 Number for Claims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bg1"/>
                          </a:solidFill>
                          <a:latin typeface="Segoe UI" pitchFamily="34" charset="0"/>
                          <a:cs typeface="Segoe UI" pitchFamily="34" charset="0"/>
                        </a:rPr>
                        <a:t>Yes</a:t>
                      </a:r>
                      <a:endParaRPr lang="en-US" sz="1200" b="0" dirty="0">
                        <a:solidFill>
                          <a:schemeClr val="bg1"/>
                        </a:solidFill>
                        <a:latin typeface="Segoe UI" pitchFamily="34" charset="0"/>
                        <a:cs typeface="Segoe U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dirty="0" smtClean="0">
                          <a:solidFill>
                            <a:schemeClr val="bg1"/>
                          </a:solidFill>
                          <a:latin typeface="Segoe UI" pitchFamily="34" charset="0"/>
                          <a:cs typeface="Segoe UI" pitchFamily="34" charset="0"/>
                        </a:rPr>
                        <a:t>Not Available</a:t>
                      </a:r>
                      <a:endParaRPr lang="en-US" sz="1200" b="0" i="0" dirty="0">
                        <a:solidFill>
                          <a:schemeClr val="bg1"/>
                        </a:solidFill>
                        <a:latin typeface="Segoe UI" pitchFamily="34" charset="0"/>
                        <a:cs typeface="Segoe UI" pitchFamily="34" charset="0"/>
                      </a:endParaRPr>
                    </a:p>
                  </a:txBody>
                  <a:tcPr anchor="ctr"/>
                </a:tc>
              </a:tr>
              <a:tr h="78044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dirty="0" smtClean="0">
                          <a:solidFill>
                            <a:schemeClr val="bg1"/>
                          </a:solidFill>
                          <a:latin typeface="Segoe UI" pitchFamily="34" charset="0"/>
                          <a:cs typeface="Segoe UI" pitchFamily="34" charset="0"/>
                        </a:rPr>
                        <a:t>Access</a:t>
                      </a:r>
                      <a:r>
                        <a:rPr lang="en-US" sz="1200" b="0" i="0" u="none" baseline="0" dirty="0" smtClean="0">
                          <a:solidFill>
                            <a:schemeClr val="bg1"/>
                          </a:solidFill>
                          <a:latin typeface="Segoe UI" pitchFamily="34" charset="0"/>
                          <a:cs typeface="Segoe UI" pitchFamily="34" charset="0"/>
                        </a:rPr>
                        <a:t> to Claim Examiner Assigned to Policyholder</a:t>
                      </a:r>
                      <a:endParaRPr lang="en-US" sz="1200" b="0" i="0" u="none" dirty="0" smtClean="0">
                        <a:solidFill>
                          <a:schemeClr val="bg1"/>
                        </a:solidFill>
                        <a:latin typeface="Segoe UI" pitchFamily="34" charset="0"/>
                        <a:cs typeface="Segoe U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bg1"/>
                          </a:solidFill>
                          <a:latin typeface="Segoe UI" pitchFamily="34" charset="0"/>
                          <a:cs typeface="Segoe UI" pitchFamily="34" charset="0"/>
                        </a:rPr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dirty="0" smtClean="0">
                          <a:solidFill>
                            <a:schemeClr val="bg1"/>
                          </a:solidFill>
                          <a:latin typeface="Segoe UI" pitchFamily="34" charset="0"/>
                          <a:cs typeface="Segoe UI" pitchFamily="34" charset="0"/>
                        </a:rPr>
                        <a:t>Not Available</a:t>
                      </a:r>
                    </a:p>
                  </a:txBody>
                  <a:tcPr anchor="ctr"/>
                </a:tc>
              </a:tr>
              <a:tr h="445970"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u="none" dirty="0" smtClean="0">
                          <a:solidFill>
                            <a:schemeClr val="bg1"/>
                          </a:solidFill>
                          <a:latin typeface="Segoe UI" pitchFamily="34" charset="0"/>
                          <a:cs typeface="Segoe UI" pitchFamily="34" charset="0"/>
                        </a:rPr>
                        <a:t>State Assessment Fees</a:t>
                      </a:r>
                      <a:endParaRPr lang="en-US" sz="1200" b="0" i="0" u="none" dirty="0">
                        <a:solidFill>
                          <a:schemeClr val="bg1"/>
                        </a:solidFill>
                        <a:latin typeface="Segoe UI" pitchFamily="34" charset="0"/>
                        <a:cs typeface="Segoe U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bg1"/>
                          </a:solidFill>
                          <a:latin typeface="Segoe UI" pitchFamily="34" charset="0"/>
                          <a:cs typeface="Segoe UI" pitchFamily="34" charset="0"/>
                        </a:rPr>
                        <a:t>None,</a:t>
                      </a:r>
                      <a:r>
                        <a:rPr lang="en-US" sz="1200" b="0" baseline="0" dirty="0" smtClean="0">
                          <a:solidFill>
                            <a:schemeClr val="bg1"/>
                          </a:solidFill>
                          <a:latin typeface="Segoe UI" pitchFamily="34" charset="0"/>
                          <a:cs typeface="Segoe UI" pitchFamily="34" charset="0"/>
                        </a:rPr>
                        <a:t> Private Carrier will pay this fee on behalf of the employer for the policy years covered</a:t>
                      </a:r>
                      <a:endParaRPr lang="en-US" sz="1200" b="0" dirty="0">
                        <a:solidFill>
                          <a:schemeClr val="bg1"/>
                        </a:solidFill>
                        <a:latin typeface="Segoe UI" pitchFamily="34" charset="0"/>
                        <a:cs typeface="Segoe U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dirty="0" smtClean="0">
                          <a:solidFill>
                            <a:schemeClr val="bg1"/>
                          </a:solidFill>
                          <a:latin typeface="Segoe UI" pitchFamily="34" charset="0"/>
                          <a:cs typeface="Segoe UI" pitchFamily="34" charset="0"/>
                        </a:rPr>
                        <a:t>Yes</a:t>
                      </a:r>
                      <a:endParaRPr lang="en-US" sz="1200" b="0" i="0" dirty="0">
                        <a:solidFill>
                          <a:schemeClr val="bg1"/>
                        </a:solidFill>
                        <a:latin typeface="Segoe UI" pitchFamily="34" charset="0"/>
                        <a:cs typeface="Segoe UI" pitchFamily="34" charset="0"/>
                      </a:endParaRPr>
                    </a:p>
                  </a:txBody>
                  <a:tcPr anchor="ctr"/>
                </a:tc>
              </a:tr>
              <a:tr h="4459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dirty="0" smtClean="0">
                          <a:solidFill>
                            <a:schemeClr val="bg1"/>
                          </a:solidFill>
                          <a:latin typeface="Segoe UI" pitchFamily="34" charset="0"/>
                          <a:cs typeface="Segoe UI" pitchFamily="34" charset="0"/>
                        </a:rPr>
                        <a:t>Availability to Increase Weekly Benefits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dirty="0" smtClean="0">
                          <a:solidFill>
                            <a:schemeClr val="bg1"/>
                          </a:solidFill>
                          <a:latin typeface="Segoe UI" pitchFamily="34" charset="0"/>
                          <a:cs typeface="Segoe UI" pitchFamily="34" charset="0"/>
                        </a:rPr>
                        <a:t>Yes</a:t>
                      </a:r>
                      <a:endParaRPr lang="en-US" sz="1200" b="0" i="0" dirty="0">
                        <a:solidFill>
                          <a:schemeClr val="bg1"/>
                        </a:solidFill>
                        <a:latin typeface="Segoe UI" pitchFamily="34" charset="0"/>
                        <a:cs typeface="Segoe U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dirty="0" smtClean="0">
                          <a:solidFill>
                            <a:schemeClr val="bg1"/>
                          </a:solidFill>
                          <a:latin typeface="Segoe UI" pitchFamily="34" charset="0"/>
                          <a:cs typeface="Segoe UI" pitchFamily="34" charset="0"/>
                        </a:rPr>
                        <a:t>Not Available</a:t>
                      </a:r>
                      <a:endParaRPr lang="en-US" sz="1200" b="0" i="0" dirty="0">
                        <a:solidFill>
                          <a:schemeClr val="bg1"/>
                        </a:solidFill>
                        <a:latin typeface="Segoe UI" pitchFamily="34" charset="0"/>
                        <a:cs typeface="Segoe UI" pitchFamily="34" charset="0"/>
                      </a:endParaRPr>
                    </a:p>
                  </a:txBody>
                  <a:tcPr anchor="ctr"/>
                </a:tc>
              </a:tr>
              <a:tr h="4459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dirty="0" smtClean="0">
                          <a:solidFill>
                            <a:schemeClr val="bg1"/>
                          </a:solidFill>
                          <a:latin typeface="Segoe UI" pitchFamily="34" charset="0"/>
                          <a:cs typeface="Segoe UI" pitchFamily="34" charset="0"/>
                        </a:rPr>
                        <a:t>Additional Services such as Claim Diagnostic</a:t>
                      </a:r>
                      <a:r>
                        <a:rPr lang="en-US" sz="1200" b="0" i="0" u="none" baseline="0" dirty="0" smtClean="0">
                          <a:solidFill>
                            <a:schemeClr val="bg1"/>
                          </a:solidFill>
                          <a:latin typeface="Segoe UI" pitchFamily="34" charset="0"/>
                          <a:cs typeface="Segoe UI" pitchFamily="34" charset="0"/>
                        </a:rPr>
                        <a:t> Reports, W2 Services, FICA Match Services, etc.</a:t>
                      </a:r>
                      <a:endParaRPr lang="en-US" sz="1200" b="0" i="0" u="none" dirty="0" smtClean="0">
                        <a:solidFill>
                          <a:schemeClr val="bg1"/>
                        </a:solidFill>
                        <a:latin typeface="Segoe UI" pitchFamily="34" charset="0"/>
                        <a:cs typeface="Segoe U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dirty="0" smtClean="0">
                          <a:solidFill>
                            <a:schemeClr val="bg1"/>
                          </a:solidFill>
                          <a:latin typeface="Segoe UI" pitchFamily="34" charset="0"/>
                          <a:cs typeface="Segoe UI" pitchFamily="34" charset="0"/>
                        </a:rPr>
                        <a:t>Yes</a:t>
                      </a:r>
                      <a:r>
                        <a:rPr lang="en-US" sz="1200" b="0" i="0" baseline="0" dirty="0" smtClean="0">
                          <a:solidFill>
                            <a:schemeClr val="bg1"/>
                          </a:solidFill>
                          <a:latin typeface="Segoe UI" pitchFamily="34" charset="0"/>
                          <a:cs typeface="Segoe UI" pitchFamily="34" charset="0"/>
                        </a:rPr>
                        <a:t> (Available on a case by case basis)</a:t>
                      </a:r>
                      <a:endParaRPr lang="en-US" sz="1200" b="0" i="0" dirty="0">
                        <a:solidFill>
                          <a:schemeClr val="bg1"/>
                        </a:solidFill>
                        <a:latin typeface="Segoe UI" pitchFamily="34" charset="0"/>
                        <a:cs typeface="Segoe U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dirty="0" smtClean="0">
                          <a:solidFill>
                            <a:schemeClr val="bg1"/>
                          </a:solidFill>
                          <a:latin typeface="Segoe UI" pitchFamily="34" charset="0"/>
                          <a:cs typeface="Segoe UI" pitchFamily="34" charset="0"/>
                        </a:rPr>
                        <a:t>Not Available</a:t>
                      </a:r>
                      <a:endParaRPr lang="en-US" sz="1200" b="0" i="0" dirty="0">
                        <a:solidFill>
                          <a:schemeClr val="bg1"/>
                        </a:solidFill>
                        <a:latin typeface="Segoe UI" pitchFamily="34" charset="0"/>
                        <a:cs typeface="Segoe UI" pitchFamily="34" charset="0"/>
                      </a:endParaRPr>
                    </a:p>
                  </a:txBody>
                  <a:tcPr anchor="ctr"/>
                </a:tc>
              </a:tr>
              <a:tr h="4459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dirty="0" smtClean="0">
                          <a:solidFill>
                            <a:schemeClr val="bg1"/>
                          </a:solidFill>
                          <a:latin typeface="Segoe UI" pitchFamily="34" charset="0"/>
                          <a:cs typeface="Segoe UI" pitchFamily="34" charset="0"/>
                        </a:rPr>
                        <a:t>Multi-Year Rate Guarantees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dirty="0" smtClean="0">
                          <a:solidFill>
                            <a:schemeClr val="bg1"/>
                          </a:solidFill>
                          <a:latin typeface="Segoe UI" pitchFamily="34" charset="0"/>
                          <a:cs typeface="Segoe UI" pitchFamily="34" charset="0"/>
                        </a:rPr>
                        <a:t>Yes</a:t>
                      </a:r>
                      <a:r>
                        <a:rPr lang="en-US" sz="1200" b="0" i="0" baseline="0" dirty="0" smtClean="0">
                          <a:solidFill>
                            <a:schemeClr val="bg1"/>
                          </a:solidFill>
                          <a:latin typeface="Segoe UI" pitchFamily="34" charset="0"/>
                          <a:cs typeface="Segoe UI" pitchFamily="34" charset="0"/>
                        </a:rPr>
                        <a:t> (subject to loss experience)</a:t>
                      </a:r>
                      <a:endParaRPr lang="en-US" sz="1200" b="0" i="0" dirty="0">
                        <a:solidFill>
                          <a:schemeClr val="bg1"/>
                        </a:solidFill>
                        <a:latin typeface="Segoe UI" pitchFamily="34" charset="0"/>
                        <a:cs typeface="Segoe U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dirty="0" smtClean="0">
                          <a:solidFill>
                            <a:schemeClr val="bg1"/>
                          </a:solidFill>
                          <a:latin typeface="Segoe UI" pitchFamily="34" charset="0"/>
                          <a:cs typeface="Segoe UI" pitchFamily="34" charset="0"/>
                        </a:rPr>
                        <a:t>Not Available</a:t>
                      </a:r>
                      <a:endParaRPr lang="en-US" sz="1200" b="0" i="0" dirty="0">
                        <a:solidFill>
                          <a:schemeClr val="bg1"/>
                        </a:solidFill>
                        <a:latin typeface="Segoe UI" pitchFamily="34" charset="0"/>
                        <a:cs typeface="Segoe UI" pitchFamily="34" charset="0"/>
                      </a:endParaRPr>
                    </a:p>
                  </a:txBody>
                  <a:tcPr anchor="ctr"/>
                </a:tc>
              </a:tr>
              <a:tr h="4459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dirty="0" smtClean="0">
                          <a:solidFill>
                            <a:schemeClr val="bg1"/>
                          </a:solidFill>
                          <a:latin typeface="Segoe UI" pitchFamily="34" charset="0"/>
                          <a:cs typeface="Segoe UI" pitchFamily="34" charset="0"/>
                        </a:rPr>
                        <a:t>Average Claim Turnaround Time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dirty="0" smtClean="0">
                          <a:solidFill>
                            <a:schemeClr val="bg1"/>
                          </a:solidFill>
                          <a:latin typeface="Segoe UI" pitchFamily="34" charset="0"/>
                          <a:cs typeface="Segoe UI" pitchFamily="34" charset="0"/>
                        </a:rPr>
                        <a:t>3-5</a:t>
                      </a:r>
                      <a:r>
                        <a:rPr lang="en-US" sz="1200" b="0" i="0" baseline="0" dirty="0" smtClean="0">
                          <a:solidFill>
                            <a:schemeClr val="bg1"/>
                          </a:solidFill>
                          <a:latin typeface="Segoe UI" pitchFamily="34" charset="0"/>
                          <a:cs typeface="Segoe UI" pitchFamily="34" charset="0"/>
                        </a:rPr>
                        <a:t> Business Days</a:t>
                      </a:r>
                      <a:endParaRPr lang="en-US" sz="1200" b="0" i="0" dirty="0">
                        <a:solidFill>
                          <a:schemeClr val="bg1"/>
                        </a:solidFill>
                        <a:latin typeface="Segoe UI" pitchFamily="34" charset="0"/>
                        <a:cs typeface="Segoe U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dirty="0" smtClean="0">
                          <a:solidFill>
                            <a:schemeClr val="bg1"/>
                          </a:solidFill>
                          <a:latin typeface="Segoe UI" pitchFamily="34" charset="0"/>
                          <a:cs typeface="Segoe UI" pitchFamily="34" charset="0"/>
                        </a:rPr>
                        <a:t>3 Week</a:t>
                      </a:r>
                      <a:r>
                        <a:rPr lang="en-US" sz="1200" b="0" i="0" baseline="0" dirty="0" smtClean="0">
                          <a:solidFill>
                            <a:schemeClr val="bg1"/>
                          </a:solidFill>
                          <a:latin typeface="Segoe UI" pitchFamily="34" charset="0"/>
                          <a:cs typeface="Segoe UI" pitchFamily="34" charset="0"/>
                        </a:rPr>
                        <a:t> Minimum</a:t>
                      </a:r>
                      <a:endParaRPr lang="en-US" sz="1200" b="0" i="0" dirty="0">
                        <a:solidFill>
                          <a:schemeClr val="bg1"/>
                        </a:solidFill>
                        <a:latin typeface="Segoe UI" pitchFamily="34" charset="0"/>
                        <a:cs typeface="Segoe UI" pitchFamily="34" charset="0"/>
                      </a:endParaRPr>
                    </a:p>
                  </a:txBody>
                  <a:tcPr anchor="ctr"/>
                </a:tc>
              </a:tr>
              <a:tr h="4459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dirty="0" smtClean="0">
                          <a:solidFill>
                            <a:schemeClr val="bg1"/>
                          </a:solidFill>
                          <a:latin typeface="Segoe UI" pitchFamily="34" charset="0"/>
                          <a:cs typeface="Segoe UI" pitchFamily="34" charset="0"/>
                        </a:rPr>
                        <a:t>Frequency</a:t>
                      </a:r>
                      <a:r>
                        <a:rPr lang="en-US" sz="1200" b="0" i="0" u="none" baseline="0" dirty="0" smtClean="0">
                          <a:solidFill>
                            <a:schemeClr val="bg1"/>
                          </a:solidFill>
                          <a:latin typeface="Segoe UI" pitchFamily="34" charset="0"/>
                          <a:cs typeface="Segoe UI" pitchFamily="34" charset="0"/>
                        </a:rPr>
                        <a:t> of Claim Payments</a:t>
                      </a:r>
                      <a:endParaRPr lang="en-US" sz="1200" b="0" i="0" u="none" dirty="0" smtClean="0">
                        <a:solidFill>
                          <a:schemeClr val="bg1"/>
                        </a:solidFill>
                        <a:latin typeface="Segoe UI" pitchFamily="34" charset="0"/>
                        <a:cs typeface="Segoe U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dirty="0" smtClean="0">
                          <a:solidFill>
                            <a:schemeClr val="bg1"/>
                          </a:solidFill>
                          <a:latin typeface="Segoe UI" pitchFamily="34" charset="0"/>
                          <a:cs typeface="Segoe UI" pitchFamily="34" charset="0"/>
                        </a:rPr>
                        <a:t>Weekly</a:t>
                      </a:r>
                      <a:endParaRPr lang="en-US" sz="1200" b="0" i="0" dirty="0">
                        <a:solidFill>
                          <a:schemeClr val="bg1"/>
                        </a:solidFill>
                        <a:latin typeface="Segoe UI" pitchFamily="34" charset="0"/>
                        <a:cs typeface="Segoe U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dirty="0" smtClean="0">
                          <a:solidFill>
                            <a:schemeClr val="bg1"/>
                          </a:solidFill>
                          <a:latin typeface="Segoe UI" pitchFamily="34" charset="0"/>
                          <a:cs typeface="Segoe UI" pitchFamily="34" charset="0"/>
                        </a:rPr>
                        <a:t>Bi-Weekly</a:t>
                      </a:r>
                      <a:endParaRPr lang="en-US" sz="1200" b="0" i="0" dirty="0">
                        <a:solidFill>
                          <a:schemeClr val="bg1"/>
                        </a:solidFill>
                        <a:latin typeface="Segoe UI" pitchFamily="34" charset="0"/>
                        <a:cs typeface="Segoe UI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09599" y="8792"/>
            <a:ext cx="7772400" cy="1362456"/>
          </a:xfrm>
        </p:spPr>
        <p:txBody>
          <a:bodyPr/>
          <a:lstStyle/>
          <a:p>
            <a:pPr algn="ctr"/>
            <a:r>
              <a:rPr lang="en-US" sz="28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Segoe UI" pitchFamily="34" charset="0"/>
                <a:cs typeface="Segoe UI" pitchFamily="34" charset="0"/>
              </a:rPr>
              <a:t>Benefits of Privatizing NJ TDB Benefits</a:t>
            </a:r>
            <a:endParaRPr lang="en-US" sz="2800" dirty="0">
              <a:solidFill>
                <a:schemeClr val="accent2">
                  <a:lumMod val="40000"/>
                  <a:lumOff val="60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8646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>
            <a:spLocks noGrp="1"/>
          </p:cNvSpPr>
          <p:nvPr>
            <p:ph type="title"/>
          </p:nvPr>
        </p:nvSpPr>
        <p:spPr>
          <a:xfrm>
            <a:off x="263768" y="533400"/>
            <a:ext cx="7772400" cy="1362456"/>
          </a:xfrm>
        </p:spPr>
        <p:txBody>
          <a:bodyPr/>
          <a:lstStyle/>
          <a:p>
            <a:r>
              <a:rPr lang="en-US" sz="20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Segoe UI" pitchFamily="34" charset="0"/>
                <a:cs typeface="Segoe UI" pitchFamily="34" charset="0"/>
              </a:rPr>
              <a:t>Please reach out to one of our NJ TDB Team Members to assist you with securing meaningful savings for your client:</a:t>
            </a:r>
            <a:endParaRPr lang="en-US" sz="2000" dirty="0">
              <a:solidFill>
                <a:schemeClr val="accent2">
                  <a:lumMod val="40000"/>
                  <a:lumOff val="60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5" name="Title 4"/>
          <p:cNvSpPr txBox="1">
            <a:spLocks/>
          </p:cNvSpPr>
          <p:nvPr/>
        </p:nvSpPr>
        <p:spPr>
          <a:xfrm>
            <a:off x="685800" y="609600"/>
            <a:ext cx="7772400" cy="1362456"/>
          </a:xfrm>
          <a:prstGeom prst="rect">
            <a:avLst/>
          </a:prstGeom>
          <a:ln>
            <a:noFill/>
          </a:ln>
        </p:spPr>
        <p:txBody>
          <a:bodyPr vert="horz" lIns="0" tIns="0" r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5600" b="1" kern="1200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1600" dirty="0">
              <a:solidFill>
                <a:schemeClr val="accent2">
                  <a:lumMod val="40000"/>
                  <a:lumOff val="60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3635864"/>
              </p:ext>
            </p:extLst>
          </p:nvPr>
        </p:nvGraphicFramePr>
        <p:xfrm>
          <a:off x="266699" y="2464939"/>
          <a:ext cx="8610601" cy="163025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5632"/>
                <a:gridCol w="2816552"/>
                <a:gridCol w="2287216"/>
                <a:gridCol w="1981201"/>
              </a:tblGrid>
              <a:tr h="27780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Team</a:t>
                      </a:r>
                      <a:r>
                        <a:rPr lang="en-US" sz="1200" b="1" baseline="0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 Member</a:t>
                      </a:r>
                      <a:endParaRPr lang="en-US" sz="1200" b="1" dirty="0">
                        <a:latin typeface="Segoe UI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Title</a:t>
                      </a:r>
                      <a:endParaRPr lang="en-US" sz="1200" b="1" dirty="0">
                        <a:latin typeface="Segoe UI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Email Address</a:t>
                      </a:r>
                      <a:endParaRPr lang="en-US" sz="1200" b="1" dirty="0">
                        <a:latin typeface="Segoe UI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Extension</a:t>
                      </a:r>
                      <a:endParaRPr lang="en-US" sz="1200" b="1" dirty="0">
                        <a:latin typeface="Segoe UI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T="45723" marB="45723"/>
                </a:tc>
              </a:tr>
              <a:tr h="27049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Anthony Cortese</a:t>
                      </a:r>
                      <a:endParaRPr lang="en-US" sz="1100" b="1" dirty="0">
                        <a:latin typeface="Segoe UI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Senior Vice President – Principal</a:t>
                      </a:r>
                      <a:endParaRPr lang="en-US" sz="1100" b="1" dirty="0">
                        <a:latin typeface="Segoe UI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Abcortese@rwarnerinc.com </a:t>
                      </a:r>
                      <a:endParaRPr lang="en-US" sz="1100" b="1" dirty="0">
                        <a:latin typeface="Segoe UI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latin typeface="Segoe UI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718.477.7370</a:t>
                      </a:r>
                      <a:endParaRPr lang="en-US" sz="1100" b="1" dirty="0">
                        <a:latin typeface="Segoe UI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T="45729" marB="45729"/>
                </a:tc>
              </a:tr>
              <a:tr h="27049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Mark Wintjen</a:t>
                      </a:r>
                      <a:endParaRPr lang="en-US" sz="1100" b="1" dirty="0">
                        <a:latin typeface="Segoe UI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Assistant</a:t>
                      </a:r>
                      <a:r>
                        <a:rPr lang="en-US" sz="1100" b="1" baseline="0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 Vice President</a:t>
                      </a: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Mwintjen@rwarnerinc.com</a:t>
                      </a:r>
                      <a:endParaRPr lang="en-US" sz="1100" b="1" dirty="0">
                        <a:latin typeface="Segoe UI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latin typeface="Segoe UI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718.477.7371</a:t>
                      </a:r>
                      <a:endParaRPr lang="en-US" sz="1100" b="1" dirty="0">
                        <a:latin typeface="Segoe UI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T="45729" marB="45729"/>
                </a:tc>
              </a:tr>
              <a:tr h="27049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Fitzroy Blackman</a:t>
                      </a:r>
                      <a:endParaRPr lang="en-US" sz="1100" b="1" dirty="0">
                        <a:latin typeface="Segoe UI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Account Representative</a:t>
                      </a:r>
                      <a:endParaRPr lang="en-US" sz="1100" b="1" dirty="0">
                        <a:latin typeface="Segoe UI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Fblackman@rwarnerinc.com</a:t>
                      </a:r>
                      <a:endParaRPr lang="en-US" sz="1100" b="1" dirty="0">
                        <a:latin typeface="Segoe UI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latin typeface="Segoe UI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718.477.7374</a:t>
                      </a:r>
                      <a:endParaRPr lang="en-US" sz="1100" b="1" dirty="0">
                        <a:latin typeface="Segoe UI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T="45729" marB="45729"/>
                </a:tc>
              </a:tr>
              <a:tr h="27049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Kimberly Machnach</a:t>
                      </a:r>
                      <a:endParaRPr lang="en-US" sz="1100" b="1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Account Representative</a:t>
                      </a:r>
                      <a:endParaRPr lang="en-US" sz="1100" b="1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Kmachnach@rwarnerinc.com</a:t>
                      </a:r>
                      <a:endParaRPr lang="en-US" sz="1100" b="1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latin typeface="Segoe UI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718.477.7383</a:t>
                      </a:r>
                    </a:p>
                  </a:txBody>
                  <a:tcPr marT="45729" marB="45729"/>
                </a:tc>
              </a:tr>
              <a:tr h="27049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Gabrielle</a:t>
                      </a:r>
                      <a:r>
                        <a:rPr lang="en-US" sz="1100" b="1" baseline="0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 Balestrieri</a:t>
                      </a:r>
                      <a:endParaRPr lang="en-US" sz="1100" b="1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Account Representative</a:t>
                      </a:r>
                      <a:endParaRPr lang="en-US" sz="1100" b="1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Gbalestrieri@rwarnerinc.com</a:t>
                      </a:r>
                      <a:endParaRPr lang="en-US" sz="1100" b="1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latin typeface="Segoe UI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718.737.7282</a:t>
                      </a:r>
                    </a:p>
                  </a:txBody>
                  <a:tcPr marT="45729" marB="45729"/>
                </a:tc>
              </a:tr>
            </a:tbl>
          </a:graphicData>
        </a:graphic>
      </p:graphicFrame>
      <p:sp>
        <p:nvSpPr>
          <p:cNvPr id="8" name="Title 4"/>
          <p:cNvSpPr txBox="1">
            <a:spLocks/>
          </p:cNvSpPr>
          <p:nvPr/>
        </p:nvSpPr>
        <p:spPr>
          <a:xfrm>
            <a:off x="381000" y="4191000"/>
            <a:ext cx="7772400" cy="1362456"/>
          </a:xfrm>
          <a:prstGeom prst="rect">
            <a:avLst/>
          </a:prstGeom>
          <a:ln>
            <a:noFill/>
          </a:ln>
        </p:spPr>
        <p:txBody>
          <a:bodyPr vert="horz" lIns="0" tIns="0" r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5600" b="1" kern="1200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Segoe UI" pitchFamily="34" charset="0"/>
                <a:cs typeface="Segoe UI" pitchFamily="34" charset="0"/>
              </a:rPr>
              <a:t>NJ TDB Questionnaire can be found on our website; Rwarnerinc.com</a:t>
            </a:r>
          </a:p>
        </p:txBody>
      </p:sp>
    </p:spTree>
    <p:extLst>
      <p:ext uri="{BB962C8B-B14F-4D97-AF65-F5344CB8AC3E}">
        <p14:creationId xmlns:p14="http://schemas.microsoft.com/office/powerpoint/2010/main" val="14524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12171</TotalTime>
  <Words>289</Words>
  <Application>Microsoft Office PowerPoint</Application>
  <PresentationFormat>On-screen Show (4:3)</PresentationFormat>
  <Paragraphs>84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Calibri</vt:lpstr>
      <vt:lpstr>Constantia</vt:lpstr>
      <vt:lpstr>Segoe UI</vt:lpstr>
      <vt:lpstr>Wingdings 2</vt:lpstr>
      <vt:lpstr>Flow</vt:lpstr>
      <vt:lpstr>2019 New Jersey TDB Update</vt:lpstr>
      <vt:lpstr>Benefits of Privatizing NJ TDB Benefits</vt:lpstr>
      <vt:lpstr>Please reach out to one of our NJ TDB Team Members to assist you with securing meaningful savings for your client: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conference</dc:creator>
  <cp:lastModifiedBy>Brian Farsi</cp:lastModifiedBy>
  <cp:revision>178</cp:revision>
  <cp:lastPrinted>2013-09-09T20:05:36Z</cp:lastPrinted>
  <dcterms:created xsi:type="dcterms:W3CDTF">2012-08-24T15:06:44Z</dcterms:created>
  <dcterms:modified xsi:type="dcterms:W3CDTF">2018-10-05T17:55:52Z</dcterms:modified>
</cp:coreProperties>
</file>